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44D78-8687-400B-B087-A49B834C95BB}" type="datetimeFigureOut">
              <a:rPr lang="pt-BR" smtClean="0"/>
              <a:t>26/08/2012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CBD91-32E3-4C81-9DB3-F91A9888CE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5710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CBD91-32E3-4C81-9DB3-F91A9888CE1C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066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CBD91-32E3-4C81-9DB3-F91A9888CE1C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397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715F3D-4A4D-4B2D-B9FF-839C0DF8ADF2}" type="datetimeFigureOut">
              <a:rPr lang="pt-BR" smtClean="0"/>
              <a:t>26/08/2012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2CA85B-2AD2-4A99-997B-A6A0C5F9639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15F3D-4A4D-4B2D-B9FF-839C0DF8ADF2}" type="datetimeFigureOut">
              <a:rPr lang="pt-BR" smtClean="0"/>
              <a:t>26/08/2012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CA85B-2AD2-4A99-997B-A6A0C5F9639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15F3D-4A4D-4B2D-B9FF-839C0DF8ADF2}" type="datetimeFigureOut">
              <a:rPr lang="pt-BR" smtClean="0"/>
              <a:t>26/08/2012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CA85B-2AD2-4A99-997B-A6A0C5F9639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15F3D-4A4D-4B2D-B9FF-839C0DF8ADF2}" type="datetimeFigureOut">
              <a:rPr lang="pt-BR" smtClean="0"/>
              <a:t>26/08/2012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CA85B-2AD2-4A99-997B-A6A0C5F96394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15F3D-4A4D-4B2D-B9FF-839C0DF8ADF2}" type="datetimeFigureOut">
              <a:rPr lang="pt-BR" smtClean="0"/>
              <a:t>26/08/2012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CA85B-2AD2-4A99-997B-A6A0C5F96394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15F3D-4A4D-4B2D-B9FF-839C0DF8ADF2}" type="datetimeFigureOut">
              <a:rPr lang="pt-BR" smtClean="0"/>
              <a:t>26/08/2012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CA85B-2AD2-4A99-997B-A6A0C5F96394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15F3D-4A4D-4B2D-B9FF-839C0DF8ADF2}" type="datetimeFigureOut">
              <a:rPr lang="pt-BR" smtClean="0"/>
              <a:t>26/08/2012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CA85B-2AD2-4A99-997B-A6A0C5F96394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15F3D-4A4D-4B2D-B9FF-839C0DF8ADF2}" type="datetimeFigureOut">
              <a:rPr lang="pt-BR" smtClean="0"/>
              <a:t>26/08/2012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CA85B-2AD2-4A99-997B-A6A0C5F96394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15F3D-4A4D-4B2D-B9FF-839C0DF8ADF2}" type="datetimeFigureOut">
              <a:rPr lang="pt-BR" smtClean="0"/>
              <a:t>26/08/2012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CA85B-2AD2-4A99-997B-A6A0C5F9639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6715F3D-4A4D-4B2D-B9FF-839C0DF8ADF2}" type="datetimeFigureOut">
              <a:rPr lang="pt-BR" smtClean="0"/>
              <a:t>26/08/2012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CA85B-2AD2-4A99-997B-A6A0C5F96394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715F3D-4A4D-4B2D-B9FF-839C0DF8ADF2}" type="datetimeFigureOut">
              <a:rPr lang="pt-BR" smtClean="0"/>
              <a:t>26/08/2012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2CA85B-2AD2-4A99-997B-A6A0C5F96394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6715F3D-4A4D-4B2D-B9FF-839C0DF8ADF2}" type="datetimeFigureOut">
              <a:rPr lang="pt-BR" smtClean="0"/>
              <a:t>26/08/2012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62CA85B-2AD2-4A99-997B-A6A0C5F9639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err="1" smtClean="0"/>
              <a:t>Análise</a:t>
            </a:r>
            <a:r>
              <a:rPr lang="es-AR" dirty="0" smtClean="0"/>
              <a:t> Química Instrumental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547664" y="2767281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4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Espectrofotometria</a:t>
            </a:r>
            <a:endParaRPr lang="en-US" sz="40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338536" y="4038646"/>
            <a:ext cx="6768752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PRINCÍPIOS BÁSICOS </a:t>
            </a:r>
            <a:r>
              <a:rPr lang="pt-BR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DOS MÉTODOS QUE SE BASEIAM NA ABSORÇÃO DA LUZ</a:t>
            </a:r>
            <a:endParaRPr lang="en-US" sz="3200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09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Essa radiação pode ser descrita como onda com propriedades como comprimento de onda (</a:t>
            </a:r>
            <a:r>
              <a:rPr lang="el-GR" dirty="0" smtClean="0"/>
              <a:t>λ</a:t>
            </a:r>
            <a:r>
              <a:rPr lang="pt-BR" dirty="0" smtClean="0"/>
              <a:t>-</a:t>
            </a:r>
            <a:r>
              <a:rPr lang="pt-BR" dirty="0" err="1" smtClean="0"/>
              <a:t>lâmbda</a:t>
            </a:r>
            <a:r>
              <a:rPr lang="pt-BR" dirty="0" smtClean="0"/>
              <a:t>), frequência  (</a:t>
            </a:r>
            <a:r>
              <a:rPr lang="pt-BR" dirty="0" err="1" smtClean="0"/>
              <a:t>v-ni</a:t>
            </a:r>
            <a:r>
              <a:rPr lang="pt-BR" dirty="0" smtClean="0"/>
              <a:t>), </a:t>
            </a:r>
            <a:r>
              <a:rPr lang="pt-BR" dirty="0"/>
              <a:t>velocidade (</a:t>
            </a:r>
            <a:r>
              <a:rPr lang="pt-BR" dirty="0" smtClean="0"/>
              <a:t>ʋ) e amplitude (A), conforme a ilustração abaixo: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450332" cy="358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03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pt-BR" dirty="0" smtClean="0"/>
              <a:t>Comprimento de onda, </a:t>
            </a:r>
            <a:r>
              <a:rPr lang="el-GR" dirty="0" smtClean="0"/>
              <a:t>λ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- Indica a distância entre 2 picos consecutivos de uma onda.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- Unidade: m (metro), mas aceita-se seus múltiplos e submúltiplos, conforme o Sistema Internacional de Unidades.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40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pt-BR" sz="2400" dirty="0" smtClean="0"/>
              <a:t>Frequência, v.</a:t>
            </a:r>
          </a:p>
          <a:p>
            <a:pPr marL="0" indent="0">
              <a:buNone/>
            </a:pPr>
            <a:r>
              <a:rPr lang="pt-BR" sz="2400" dirty="0"/>
              <a:t> </a:t>
            </a:r>
            <a:r>
              <a:rPr lang="pt-BR" sz="2400" dirty="0" smtClean="0"/>
              <a:t>- Indica o número de oscilações da onda na unidade de tempo (segundo).</a:t>
            </a:r>
          </a:p>
          <a:p>
            <a:pPr marL="0" indent="0">
              <a:buNone/>
            </a:pPr>
            <a:r>
              <a:rPr lang="pt-BR" sz="2400" dirty="0"/>
              <a:t> </a:t>
            </a:r>
            <a:r>
              <a:rPr lang="pt-BR" sz="2400" dirty="0" smtClean="0"/>
              <a:t>- Unidade: s</a:t>
            </a:r>
            <a:r>
              <a:rPr lang="pt-BR" sz="2400" baseline="30000" dirty="0" smtClean="0"/>
              <a:t>-1 </a:t>
            </a:r>
            <a:r>
              <a:rPr lang="pt-BR" sz="2400" dirty="0" smtClean="0"/>
              <a:t> que equivale a Hz (Hertz), com seus devidos múltiplos e submúltiplos do SI.</a:t>
            </a:r>
          </a:p>
          <a:p>
            <a:r>
              <a:rPr lang="pt-BR" sz="2400" dirty="0" smtClean="0"/>
              <a:t>Observação importante 1: A frequência de uma onda eletromagnética é exatamente igual a frequência de oscilação das cargas elétricas livres ou elétrons e não se modificam ao  interagir com a matéria.</a:t>
            </a:r>
          </a:p>
          <a:p>
            <a:r>
              <a:rPr lang="pt-BR" sz="2400" dirty="0" smtClean="0"/>
              <a:t>Observação importante 2: Quanto maior a frequência, menor o comprimento de onda.</a:t>
            </a:r>
          </a:p>
        </p:txBody>
      </p:sp>
    </p:spTree>
    <p:extLst>
      <p:ext uri="{BB962C8B-B14F-4D97-AF65-F5344CB8AC3E}">
        <p14:creationId xmlns:p14="http://schemas.microsoft.com/office/powerpoint/2010/main" val="95432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Velocidade da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onda (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ʋ): é o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produtoda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multiplicação do comprimento de onda pela frequência ( em Hz ou S</a:t>
            </a:r>
            <a:r>
              <a:rPr lang="pt-BR" sz="2400" baseline="30000" dirty="0" smtClean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) segundo a equação</a:t>
            </a:r>
          </a:p>
          <a:p>
            <a:pPr marL="0" indent="0">
              <a:buNone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ʋ =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x v .</a:t>
            </a:r>
          </a:p>
          <a:p>
            <a:pPr marL="0" indent="0">
              <a:buNone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- A velocidade de uma onda eletromagnética no vácuo é de 299.792.458 m/s, isto é aproximadamente 300.000 km/s ou 3x10</a:t>
            </a:r>
            <a:r>
              <a:rPr lang="pt-BR" sz="2400" baseline="300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m/s.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No ar, a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radição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eletromaganética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interage com a matéria ali presente e diminui a velocidade em aproximadamente 0,03%.</a:t>
            </a:r>
          </a:p>
          <a:p>
            <a:pPr marL="0" indent="0">
              <a:buNone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  contudo, pode-se considerar a velocidade da onda eletromagnética no ar é equivalente à no vácuo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, 3x10</a:t>
            </a:r>
            <a:r>
              <a:rPr lang="pt-BR" sz="2400" baseline="30000" dirty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m/s.</a:t>
            </a:r>
          </a:p>
          <a:p>
            <a:pPr marL="0" indent="0">
              <a:buNone/>
            </a:pPr>
            <a:r>
              <a:rPr lang="pt-BR" dirty="0" smtClean="0"/>
              <a:t>-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Ao indicar a velocidade da onda eletromagnética no vácuo, substituiremos o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símbolo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ʋ por c, do latim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celeritas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(velocidade ou rapidez).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368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 - unidade: m/s ou m.s</a:t>
            </a:r>
            <a:r>
              <a:rPr lang="pt-BR" baseline="30000" dirty="0" smtClean="0"/>
              <a:t>-1</a:t>
            </a:r>
            <a:r>
              <a:rPr lang="pt-BR" dirty="0" smtClean="0"/>
              <a:t>.</a:t>
            </a:r>
          </a:p>
          <a:p>
            <a:pPr>
              <a:buFontTx/>
              <a:buChar char="-"/>
            </a:pPr>
            <a:r>
              <a:rPr lang="pt-BR" dirty="0" smtClean="0"/>
              <a:t>Equação de obtenção: c = </a:t>
            </a:r>
            <a:r>
              <a:rPr lang="el-GR" dirty="0" smtClean="0"/>
              <a:t>λ</a:t>
            </a:r>
            <a:r>
              <a:rPr lang="pt-BR" dirty="0" smtClean="0"/>
              <a:t> x v, onde c é a velocidade; </a:t>
            </a:r>
            <a:r>
              <a:rPr lang="el-GR" dirty="0" smtClean="0"/>
              <a:t>λ</a:t>
            </a:r>
            <a:r>
              <a:rPr lang="pt-BR" dirty="0" smtClean="0"/>
              <a:t> é o comprimento de onda e v é a frequência.</a:t>
            </a:r>
          </a:p>
          <a:p>
            <a:r>
              <a:rPr lang="pt-BR" dirty="0" smtClean="0"/>
              <a:t>Número de onda (ʋ): é o inverso do comprimento de onda, definido por ʋ = 1/</a:t>
            </a:r>
            <a:r>
              <a:rPr lang="el-GR" dirty="0" smtClean="0"/>
              <a:t>λ</a:t>
            </a:r>
            <a:r>
              <a:rPr lang="pt-BR" dirty="0" smtClean="0"/>
              <a:t>, tendo por unidade o cm</a:t>
            </a:r>
            <a:r>
              <a:rPr lang="pt-BR" baseline="30000" dirty="0" smtClean="0"/>
              <a:t>-1</a:t>
            </a:r>
            <a:r>
              <a:rPr lang="pt-BR" dirty="0" smtClean="0"/>
              <a:t>.</a:t>
            </a:r>
          </a:p>
          <a:p>
            <a:r>
              <a:rPr lang="pt-BR" dirty="0" smtClean="0"/>
              <a:t>Amplitude da onda (A): o comprimento do vetor campo elétrico ou magnético no ponto máximo da onda.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39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2403"/>
            <a:ext cx="9068468" cy="571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15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es-AR" sz="2800" dirty="0" err="1" smtClean="0"/>
              <a:t>Relação</a:t>
            </a:r>
            <a:r>
              <a:rPr lang="es-AR" sz="2800" dirty="0" smtClean="0"/>
              <a:t> entre  </a:t>
            </a:r>
            <a:r>
              <a:rPr lang="el-GR" sz="2800" dirty="0" smtClean="0"/>
              <a:t>λ</a:t>
            </a:r>
            <a:r>
              <a:rPr lang="es-AR" sz="2800" dirty="0" smtClean="0"/>
              <a:t> e v</a:t>
            </a:r>
          </a:p>
          <a:p>
            <a:pPr marL="0" indent="0">
              <a:buNone/>
            </a:pPr>
            <a:r>
              <a:rPr lang="es-AR" sz="2800" dirty="0" smtClean="0"/>
              <a:t> c = </a:t>
            </a:r>
            <a:r>
              <a:rPr lang="el-GR" sz="2800" dirty="0"/>
              <a:t>λ </a:t>
            </a:r>
            <a:r>
              <a:rPr lang="es-AR" sz="2800" dirty="0" smtClean="0"/>
              <a:t>. v</a:t>
            </a:r>
          </a:p>
          <a:p>
            <a:pPr marL="0" indent="0">
              <a:buNone/>
            </a:pPr>
            <a:r>
              <a:rPr lang="es-AR" sz="2800" dirty="0" smtClean="0"/>
              <a:t> c = </a:t>
            </a:r>
            <a:r>
              <a:rPr lang="es-AR" sz="2800" dirty="0" err="1" smtClean="0"/>
              <a:t>velocidade</a:t>
            </a:r>
            <a:r>
              <a:rPr lang="es-AR" sz="2800" dirty="0" smtClean="0"/>
              <a:t> da luz (2,998 x 10</a:t>
            </a:r>
            <a:r>
              <a:rPr lang="es-AR" sz="2800" baseline="30000" dirty="0" smtClean="0"/>
              <a:t>8</a:t>
            </a:r>
            <a:r>
              <a:rPr lang="es-AR" sz="2800" dirty="0" smtClean="0"/>
              <a:t> m.s</a:t>
            </a:r>
            <a:r>
              <a:rPr lang="es-AR" sz="2800" baseline="30000" dirty="0" smtClean="0"/>
              <a:t>-1</a:t>
            </a:r>
            <a:r>
              <a:rPr lang="es-AR" sz="2800" dirty="0" smtClean="0"/>
              <a:t> no </a:t>
            </a:r>
            <a:r>
              <a:rPr lang="es-AR" sz="2800" dirty="0" err="1" smtClean="0"/>
              <a:t>vácuo</a:t>
            </a:r>
            <a:r>
              <a:rPr lang="es-AR" sz="2800" dirty="0" smtClean="0"/>
              <a:t>)</a:t>
            </a:r>
          </a:p>
          <a:p>
            <a:r>
              <a:rPr lang="es-AR" sz="2800" dirty="0" err="1" smtClean="0"/>
              <a:t>Energia</a:t>
            </a:r>
            <a:r>
              <a:rPr lang="es-AR" sz="2800" dirty="0" smtClean="0"/>
              <a:t>: luz </a:t>
            </a:r>
            <a:r>
              <a:rPr lang="es-AR" sz="2800" dirty="0" err="1" smtClean="0"/>
              <a:t>trafega</a:t>
            </a:r>
            <a:r>
              <a:rPr lang="es-AR" sz="2800" dirty="0" smtClean="0"/>
              <a:t> </a:t>
            </a:r>
            <a:r>
              <a:rPr lang="es-AR" sz="2800" dirty="0" err="1" smtClean="0"/>
              <a:t>na</a:t>
            </a:r>
            <a:r>
              <a:rPr lang="es-AR" sz="2800" dirty="0" smtClean="0"/>
              <a:t> forma de partículas (</a:t>
            </a:r>
            <a:r>
              <a:rPr lang="es-AR" sz="2800" dirty="0" err="1" smtClean="0"/>
              <a:t>fótons</a:t>
            </a:r>
            <a:r>
              <a:rPr lang="es-AR" sz="2800" dirty="0" smtClean="0"/>
              <a:t>) cada </a:t>
            </a:r>
            <a:r>
              <a:rPr lang="es-AR" sz="2800" dirty="0" err="1" smtClean="0"/>
              <a:t>fóton</a:t>
            </a:r>
            <a:r>
              <a:rPr lang="es-AR" sz="2800" dirty="0" smtClean="0"/>
              <a:t> </a:t>
            </a:r>
            <a:r>
              <a:rPr lang="es-AR" sz="2800" dirty="0" err="1" smtClean="0"/>
              <a:t>possui</a:t>
            </a:r>
            <a:r>
              <a:rPr lang="es-AR" sz="2800" dirty="0" smtClean="0"/>
              <a:t> </a:t>
            </a:r>
            <a:r>
              <a:rPr lang="es-AR" sz="2800" dirty="0" err="1" smtClean="0"/>
              <a:t>uma</a:t>
            </a:r>
            <a:r>
              <a:rPr lang="es-AR" sz="2800" dirty="0" smtClean="0"/>
              <a:t> </a:t>
            </a:r>
            <a:r>
              <a:rPr lang="es-AR" sz="2800" dirty="0" err="1" smtClean="0"/>
              <a:t>energia</a:t>
            </a:r>
            <a:r>
              <a:rPr lang="es-AR" sz="2800" dirty="0" smtClean="0"/>
              <a:t> E</a:t>
            </a:r>
          </a:p>
          <a:p>
            <a:pPr marL="0" indent="0">
              <a:buNone/>
            </a:pPr>
            <a:r>
              <a:rPr lang="es-AR" sz="2800" dirty="0"/>
              <a:t> </a:t>
            </a:r>
            <a:r>
              <a:rPr lang="es-AR" sz="2800" dirty="0" smtClean="0"/>
              <a:t>E = h . v</a:t>
            </a:r>
          </a:p>
          <a:p>
            <a:pPr marL="0" indent="0">
              <a:buNone/>
            </a:pPr>
            <a:r>
              <a:rPr lang="es-AR" sz="2800" dirty="0" smtClean="0"/>
              <a:t> h= constante de </a:t>
            </a:r>
            <a:r>
              <a:rPr lang="es-AR" sz="2800" dirty="0" err="1" smtClean="0"/>
              <a:t>Plank</a:t>
            </a:r>
            <a:r>
              <a:rPr lang="es-AR" sz="2800" dirty="0"/>
              <a:t> </a:t>
            </a:r>
            <a:r>
              <a:rPr lang="es-AR" sz="2800" dirty="0" smtClean="0"/>
              <a:t>= 6,626 x 10</a:t>
            </a:r>
            <a:r>
              <a:rPr lang="es-AR" sz="2800" baseline="30000" dirty="0" smtClean="0"/>
              <a:t>-34</a:t>
            </a:r>
            <a:r>
              <a:rPr lang="es-AR" sz="2800" dirty="0" smtClean="0"/>
              <a:t> </a:t>
            </a:r>
            <a:r>
              <a:rPr lang="es-AR" sz="2800" dirty="0" err="1" smtClean="0"/>
              <a:t>J.s</a:t>
            </a:r>
            <a:endParaRPr lang="es-AR" sz="2800" dirty="0" smtClean="0"/>
          </a:p>
          <a:p>
            <a:pPr marL="0" indent="0">
              <a:buNone/>
            </a:pPr>
            <a:r>
              <a:rPr lang="es-AR" sz="2800" dirty="0"/>
              <a:t> </a:t>
            </a:r>
            <a:r>
              <a:rPr lang="es-AR" sz="2800" dirty="0" smtClean="0"/>
              <a:t>E = h . v = h .c/</a:t>
            </a:r>
            <a:r>
              <a:rPr lang="el-GR" sz="2800" dirty="0" smtClean="0"/>
              <a:t>λ</a:t>
            </a:r>
            <a:endParaRPr lang="es-AR" sz="2800" dirty="0" smtClean="0"/>
          </a:p>
          <a:p>
            <a:r>
              <a:rPr lang="es-AR" sz="2800" dirty="0" err="1" smtClean="0"/>
              <a:t>Energia</a:t>
            </a:r>
            <a:r>
              <a:rPr lang="es-AR" sz="2800" dirty="0" smtClean="0"/>
              <a:t>: </a:t>
            </a:r>
            <a:r>
              <a:rPr lang="es-AR" sz="2800" dirty="0" err="1" smtClean="0"/>
              <a:t>diretamente</a:t>
            </a:r>
            <a:r>
              <a:rPr lang="es-AR" sz="2800" dirty="0" smtClean="0"/>
              <a:t> proporcional a v</a:t>
            </a:r>
          </a:p>
          <a:p>
            <a:pPr marL="0" indent="0">
              <a:buNone/>
            </a:pPr>
            <a:r>
              <a:rPr lang="es-AR" sz="2800" dirty="0" smtClean="0"/>
              <a:t>                    inversamente proporcional a </a:t>
            </a:r>
            <a:r>
              <a:rPr lang="el-GR" sz="2800" dirty="0"/>
              <a:t>λ</a:t>
            </a:r>
          </a:p>
          <a:p>
            <a:pPr marL="0" indent="0">
              <a:buNone/>
            </a:pPr>
            <a:endParaRPr lang="es-AR" sz="2800" dirty="0" smtClean="0"/>
          </a:p>
          <a:p>
            <a:pPr marL="0" indent="0">
              <a:buNone/>
            </a:pPr>
            <a:endParaRPr lang="es-AR" sz="2800" dirty="0" smtClean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653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pPr marL="0" indent="0">
              <a:buNone/>
            </a:pPr>
            <a:r>
              <a:rPr lang="es-AR" dirty="0" smtClean="0"/>
              <a:t> </a:t>
            </a:r>
            <a:r>
              <a:rPr lang="es-AR" sz="2800" dirty="0" err="1" smtClean="0">
                <a:latin typeface="Times New Roman" pitchFamily="18" charset="0"/>
                <a:cs typeface="Times New Roman" pitchFamily="18" charset="0"/>
              </a:rPr>
              <a:t>Absorção</a:t>
            </a:r>
            <a:r>
              <a:rPr lang="es-AR" sz="2800" dirty="0" smtClean="0">
                <a:latin typeface="Times New Roman" pitchFamily="18" charset="0"/>
                <a:cs typeface="Times New Roman" pitchFamily="18" charset="0"/>
              </a:rPr>
              <a:t>: aumenta a </a:t>
            </a:r>
            <a:r>
              <a:rPr lang="es-AR" sz="2800" dirty="0" err="1" smtClean="0">
                <a:latin typeface="Times New Roman" pitchFamily="18" charset="0"/>
                <a:cs typeface="Times New Roman" pitchFamily="18" charset="0"/>
              </a:rPr>
              <a:t>energia</a:t>
            </a:r>
            <a:r>
              <a:rPr lang="es-AR" sz="2800" dirty="0" smtClean="0">
                <a:latin typeface="Times New Roman" pitchFamily="18" charset="0"/>
                <a:cs typeface="Times New Roman" pitchFamily="18" charset="0"/>
              </a:rPr>
              <a:t> da molécula</a:t>
            </a:r>
          </a:p>
          <a:p>
            <a:pPr marL="0" indent="0">
              <a:buNone/>
            </a:pPr>
            <a:r>
              <a:rPr lang="es-AR" sz="2800" dirty="0" smtClean="0">
                <a:latin typeface="Times New Roman" pitchFamily="18" charset="0"/>
                <a:cs typeface="Times New Roman" pitchFamily="18" charset="0"/>
              </a:rPr>
              <a:t>                    Estado fundamental </a:t>
            </a:r>
            <a:r>
              <a:rPr lang="es-AR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Estado excitado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72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520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07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1"/>
            <a:ext cx="8424936" cy="498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92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err="1" smtClean="0"/>
              <a:t>Escola</a:t>
            </a:r>
            <a:r>
              <a:rPr lang="es-AR" dirty="0" smtClean="0"/>
              <a:t> da técnica de </a:t>
            </a:r>
            <a:r>
              <a:rPr lang="es-AR" dirty="0" err="1" smtClean="0"/>
              <a:t>análise</a:t>
            </a:r>
            <a:r>
              <a:rPr lang="es-AR" dirty="0"/>
              <a:t>;</a:t>
            </a:r>
            <a:endParaRPr lang="es-AR" dirty="0" smtClean="0"/>
          </a:p>
          <a:p>
            <a:r>
              <a:rPr lang="es-AR" dirty="0" err="1" smtClean="0"/>
              <a:t>Amostragem</a:t>
            </a:r>
            <a:r>
              <a:rPr lang="es-AR" dirty="0" smtClean="0"/>
              <a:t> e preparo da </a:t>
            </a:r>
            <a:r>
              <a:rPr lang="es-AR" dirty="0" err="1" smtClean="0"/>
              <a:t>amostra</a:t>
            </a:r>
            <a:r>
              <a:rPr lang="es-AR" dirty="0" smtClean="0"/>
              <a:t>;</a:t>
            </a:r>
          </a:p>
          <a:p>
            <a:r>
              <a:rPr lang="es-AR" dirty="0" err="1" smtClean="0"/>
              <a:t>Aplicação</a:t>
            </a:r>
            <a:r>
              <a:rPr lang="es-AR" dirty="0" smtClean="0"/>
              <a:t> </a:t>
            </a:r>
            <a:r>
              <a:rPr lang="es-AR" dirty="0" err="1" smtClean="0"/>
              <a:t>correta</a:t>
            </a:r>
            <a:r>
              <a:rPr lang="es-AR" dirty="0" smtClean="0"/>
              <a:t> do método;</a:t>
            </a:r>
          </a:p>
          <a:p>
            <a:r>
              <a:rPr lang="es-AR" dirty="0" err="1" smtClean="0"/>
              <a:t>Tratamento</a:t>
            </a:r>
            <a:r>
              <a:rPr lang="es-AR" dirty="0" smtClean="0"/>
              <a:t> de dados e </a:t>
            </a:r>
            <a:r>
              <a:rPr lang="es-AR" dirty="0" err="1" smtClean="0"/>
              <a:t>relatório</a:t>
            </a:r>
            <a:r>
              <a:rPr lang="es-AR" dirty="0" smtClean="0"/>
              <a:t> de experimentos.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err="1" smtClean="0"/>
              <a:t>Quais</a:t>
            </a:r>
            <a:r>
              <a:rPr lang="es-AR" dirty="0" smtClean="0"/>
              <a:t> os </a:t>
            </a:r>
            <a:r>
              <a:rPr lang="es-AR" dirty="0" err="1" smtClean="0"/>
              <a:t>passos</a:t>
            </a:r>
            <a:r>
              <a:rPr lang="es-AR" dirty="0" smtClean="0"/>
              <a:t> básicos de </a:t>
            </a:r>
            <a:r>
              <a:rPr lang="es-AR" dirty="0" err="1" smtClean="0"/>
              <a:t>uma</a:t>
            </a:r>
            <a:r>
              <a:rPr lang="es-AR" dirty="0" smtClean="0"/>
              <a:t> </a:t>
            </a:r>
            <a:r>
              <a:rPr lang="es-AR" dirty="0" err="1" smtClean="0"/>
              <a:t>análise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066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8496944" cy="542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3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568952" cy="498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43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7996757" cy="496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99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82803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92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68" y="476672"/>
            <a:ext cx="8541017" cy="531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77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04" y="548680"/>
            <a:ext cx="8483649" cy="531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770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12" y="620688"/>
            <a:ext cx="7906804" cy="504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291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9" y="692696"/>
            <a:ext cx="8312065" cy="51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815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60" y="1196752"/>
            <a:ext cx="7782016" cy="366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32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052736"/>
            <a:ext cx="8443532" cy="412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26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A </a:t>
            </a:r>
            <a:r>
              <a:rPr lang="es-AR" dirty="0" err="1" smtClean="0"/>
              <a:t>exatidão</a:t>
            </a:r>
            <a:r>
              <a:rPr lang="es-AR" dirty="0" smtClean="0"/>
              <a:t> e </a:t>
            </a:r>
            <a:r>
              <a:rPr lang="es-AR" dirty="0" err="1" smtClean="0"/>
              <a:t>ae</a:t>
            </a:r>
            <a:r>
              <a:rPr lang="es-AR" dirty="0" smtClean="0"/>
              <a:t> </a:t>
            </a:r>
            <a:r>
              <a:rPr lang="es-AR" dirty="0" err="1" smtClean="0"/>
              <a:t>sensibilidade</a:t>
            </a:r>
            <a:r>
              <a:rPr lang="es-AR" dirty="0" smtClean="0"/>
              <a:t> da medida;</a:t>
            </a:r>
          </a:p>
          <a:p>
            <a:r>
              <a:rPr lang="es-AR" dirty="0" smtClean="0"/>
              <a:t>O </a:t>
            </a:r>
            <a:r>
              <a:rPr lang="es-AR" dirty="0" err="1" smtClean="0"/>
              <a:t>custo</a:t>
            </a:r>
            <a:r>
              <a:rPr lang="es-AR" dirty="0" smtClean="0"/>
              <a:t> total de preparo e </a:t>
            </a:r>
            <a:r>
              <a:rPr lang="es-AR" dirty="0" err="1" smtClean="0"/>
              <a:t>análise</a:t>
            </a:r>
            <a:r>
              <a:rPr lang="es-AR" dirty="0" smtClean="0"/>
              <a:t>;</a:t>
            </a:r>
          </a:p>
          <a:p>
            <a:r>
              <a:rPr lang="es-AR" dirty="0" smtClean="0"/>
              <a:t>O número total de </a:t>
            </a:r>
            <a:r>
              <a:rPr lang="es-AR" dirty="0" err="1" smtClean="0"/>
              <a:t>amostras</a:t>
            </a:r>
            <a:r>
              <a:rPr lang="es-AR" dirty="0" smtClean="0"/>
              <a:t> que </a:t>
            </a:r>
            <a:r>
              <a:rPr lang="es-AR" dirty="0" err="1" smtClean="0"/>
              <a:t>vão</a:t>
            </a:r>
            <a:r>
              <a:rPr lang="es-AR" dirty="0" smtClean="0"/>
              <a:t> ser </a:t>
            </a:r>
            <a:r>
              <a:rPr lang="es-AR" dirty="0" err="1" smtClean="0"/>
              <a:t>analisadas</a:t>
            </a:r>
            <a:r>
              <a:rPr lang="es-AR" dirty="0" smtClean="0"/>
              <a:t>;</a:t>
            </a:r>
          </a:p>
          <a:p>
            <a:r>
              <a:rPr lang="es-AR" dirty="0" smtClean="0"/>
              <a:t>O número de componentes da </a:t>
            </a:r>
            <a:r>
              <a:rPr lang="es-AR" dirty="0" err="1" smtClean="0"/>
              <a:t>amostra</a:t>
            </a:r>
            <a:r>
              <a:rPr lang="es-AR" dirty="0" smtClean="0"/>
              <a:t>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O que </a:t>
            </a:r>
            <a:r>
              <a:rPr lang="es-AR" dirty="0" err="1" smtClean="0"/>
              <a:t>deve</a:t>
            </a:r>
            <a:r>
              <a:rPr lang="es-AR" dirty="0" smtClean="0"/>
              <a:t> ser considerado </a:t>
            </a:r>
            <a:r>
              <a:rPr lang="es-AR" dirty="0" err="1" smtClean="0"/>
              <a:t>na</a:t>
            </a:r>
            <a:r>
              <a:rPr lang="es-AR" dirty="0" smtClean="0"/>
              <a:t> </a:t>
            </a:r>
            <a:r>
              <a:rPr lang="es-AR" dirty="0" err="1" smtClean="0"/>
              <a:t>escolha</a:t>
            </a:r>
            <a:r>
              <a:rPr lang="es-AR" dirty="0" smtClean="0"/>
              <a:t> da técnica?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6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80" y="908720"/>
            <a:ext cx="802410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518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920363" cy="475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087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361" y="1052736"/>
            <a:ext cx="6422975" cy="424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074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es-AR" dirty="0" smtClean="0"/>
              <a:t>Espectroscopia: </a:t>
            </a:r>
            <a:r>
              <a:rPr lang="es-AR" dirty="0" err="1" smtClean="0"/>
              <a:t>estudo</a:t>
            </a:r>
            <a:r>
              <a:rPr lang="es-AR" dirty="0" smtClean="0"/>
              <a:t> da </a:t>
            </a:r>
            <a:r>
              <a:rPr lang="es-AR" dirty="0" err="1" smtClean="0"/>
              <a:t>radiação</a:t>
            </a:r>
            <a:r>
              <a:rPr lang="es-AR" dirty="0" smtClean="0"/>
              <a:t> </a:t>
            </a:r>
            <a:r>
              <a:rPr lang="es-AR" dirty="0" err="1" smtClean="0"/>
              <a:t>eletromagnética</a:t>
            </a:r>
            <a:r>
              <a:rPr lang="es-AR" dirty="0" smtClean="0"/>
              <a:t> emitida </a:t>
            </a:r>
            <a:r>
              <a:rPr lang="es-AR" dirty="0" err="1" smtClean="0"/>
              <a:t>ou</a:t>
            </a:r>
            <a:r>
              <a:rPr lang="es-AR" dirty="0" smtClean="0"/>
              <a:t> </a:t>
            </a:r>
            <a:r>
              <a:rPr lang="es-AR" dirty="0" err="1" smtClean="0"/>
              <a:t>absorvida</a:t>
            </a:r>
            <a:r>
              <a:rPr lang="es-AR" dirty="0" smtClean="0"/>
              <a:t> por </a:t>
            </a:r>
            <a:r>
              <a:rPr lang="es-AR" dirty="0" err="1" smtClean="0"/>
              <a:t>um</a:t>
            </a:r>
            <a:r>
              <a:rPr lang="es-AR" dirty="0" smtClean="0"/>
              <a:t> </a:t>
            </a:r>
            <a:r>
              <a:rPr lang="es-AR" dirty="0" err="1" smtClean="0"/>
              <a:t>corpo</a:t>
            </a:r>
            <a:r>
              <a:rPr lang="es-AR" dirty="0" smtClean="0"/>
              <a:t>.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 smtClean="0"/>
              <a:t>Na Física e na Química, a espectroscopia nos fornece </a:t>
            </a:r>
            <a:r>
              <a:rPr lang="es-AR" dirty="0" err="1" smtClean="0"/>
              <a:t>informações</a:t>
            </a:r>
            <a:r>
              <a:rPr lang="es-AR" dirty="0" smtClean="0"/>
              <a:t> sobre as </a:t>
            </a:r>
            <a:r>
              <a:rPr lang="es-AR" dirty="0" err="1" smtClean="0"/>
              <a:t>propriedades</a:t>
            </a:r>
            <a:r>
              <a:rPr lang="es-AR" dirty="0" smtClean="0"/>
              <a:t> moleculares da </a:t>
            </a:r>
            <a:r>
              <a:rPr lang="es-AR" dirty="0" err="1" smtClean="0"/>
              <a:t>matéria</a:t>
            </a:r>
            <a:r>
              <a:rPr lang="es-A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65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 A espectrofotometria é uma técnica que emprega luz, isto é, </a:t>
            </a:r>
            <a:r>
              <a:rPr lang="pt-BR" dirty="0" err="1" smtClean="0"/>
              <a:t>radição</a:t>
            </a:r>
            <a:r>
              <a:rPr lang="pt-BR" dirty="0" smtClean="0"/>
              <a:t> eletromagnética, para se determinar a concentração de solutos em soluções diluídas. Portanto, deve-se conhecer em detalhes a radiação eletromagnética em suas propriedades e interações com a matéria.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741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8" y="0"/>
            <a:ext cx="8918560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9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224386"/>
            <a:ext cx="8229600" cy="303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Espectro Eletromagnético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37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A luz pode ser estuda sob dois aspectos comportamentais: onda e partícula.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07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 A </a:t>
            </a:r>
            <a:r>
              <a:rPr lang="pt-BR" dirty="0" err="1" smtClean="0"/>
              <a:t>radição</a:t>
            </a:r>
            <a:r>
              <a:rPr lang="pt-BR" dirty="0" smtClean="0"/>
              <a:t> eletromagnética é uma forma de energia que é transmitida através do espaço a velocidades enormes. É a oscilação de um campo elétrico (E) e um campo magnético (B) se propagando perpendicularmente no espaço.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7899549" cy="290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6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234</TotalTime>
  <Words>693</Words>
  <Application>Microsoft Office PowerPoint</Application>
  <PresentationFormat>Apresentação na tela (4:3)</PresentationFormat>
  <Paragraphs>59</Paragraphs>
  <Slides>32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Concurso</vt:lpstr>
      <vt:lpstr>Análise Química Instrumental</vt:lpstr>
      <vt:lpstr>Quais os passos básicos de uma análise</vt:lpstr>
      <vt:lpstr>O que deve ser considerado na escolha da técnica?</vt:lpstr>
      <vt:lpstr>Apresentação do PowerPoint</vt:lpstr>
      <vt:lpstr>Apresentação do PowerPoint</vt:lpstr>
      <vt:lpstr>Apresentação do PowerPoint</vt:lpstr>
      <vt:lpstr>Espectro Eletromagnético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Química Instrumental</dc:title>
  <dc:creator>pessoal</dc:creator>
  <cp:lastModifiedBy>pessoal</cp:lastModifiedBy>
  <cp:revision>20</cp:revision>
  <dcterms:created xsi:type="dcterms:W3CDTF">2012-08-12T22:55:29Z</dcterms:created>
  <dcterms:modified xsi:type="dcterms:W3CDTF">2012-08-27T00:13:18Z</dcterms:modified>
</cp:coreProperties>
</file>